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67" r:id="rId15"/>
    <p:sldId id="271" r:id="rId16"/>
    <p:sldId id="270" r:id="rId17"/>
    <p:sldId id="275" r:id="rId18"/>
    <p:sldId id="272" r:id="rId19"/>
    <p:sldId id="273" r:id="rId20"/>
    <p:sldId id="274" r:id="rId21"/>
    <p:sldId id="276" r:id="rId22"/>
    <p:sldId id="282" r:id="rId23"/>
    <p:sldId id="277" r:id="rId24"/>
    <p:sldId id="278" r:id="rId25"/>
    <p:sldId id="279" r:id="rId26"/>
    <p:sldId id="280" r:id="rId27"/>
    <p:sldId id="28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8"/>
    <p:restoredTop sz="94643"/>
  </p:normalViewPr>
  <p:slideViewPr>
    <p:cSldViewPr snapToGrid="0" snapToObjects="1">
      <p:cViewPr varScale="1">
        <p:scale>
          <a:sx n="90" d="100"/>
          <a:sy n="90" d="100"/>
        </p:scale>
        <p:origin x="21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2.png>
</file>

<file path=ppt/media/image2.png>
</file>

<file path=ppt/media/image3.JPG>
</file>

<file path=ppt/media/image4.JPG>
</file>

<file path=ppt/media/image5.JPG>
</file>

<file path=ppt/media/image6.JPG>
</file>

<file path=ppt/media/image6.png>
</file>

<file path=ppt/media/image7.JPG>
</file>

<file path=ppt/media/image8.JPG>
</file>

<file path=ppt/media/image8.png>
</file>

<file path=ppt/media/image9.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10/29/15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10/29/15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10/29/15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10/29/15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10/29/15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10/29/15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10/29/15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10/29/15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10/29/15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10/29/15</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10/29/15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10/29/15</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Rent Control</a:t>
            </a:r>
            <a:endParaRPr lang="en-US" dirty="0"/>
          </a:p>
        </p:txBody>
      </p:sp>
      <p:sp>
        <p:nvSpPr>
          <p:cNvPr id="3" name="Subtitle 2"/>
          <p:cNvSpPr>
            <a:spLocks noGrp="1"/>
          </p:cNvSpPr>
          <p:nvPr>
            <p:ph type="subTitle" idx="1"/>
          </p:nvPr>
        </p:nvSpPr>
        <p:spPr/>
        <p:txBody>
          <a:bodyPr/>
          <a:lstStyle/>
          <a:p>
            <a:r>
              <a:rPr lang="en-US" dirty="0" smtClean="0"/>
              <a:t>ECON 3320 – Urban Economics</a:t>
            </a:r>
          </a:p>
          <a:p>
            <a:r>
              <a:rPr lang="en-US" dirty="0" smtClean="0"/>
              <a:t>Professor Patrick Button</a:t>
            </a:r>
            <a:endParaRPr lang="en-US" dirty="0"/>
          </a:p>
        </p:txBody>
      </p:sp>
    </p:spTree>
    <p:extLst>
      <p:ext uri="{BB962C8B-B14F-4D97-AF65-F5344CB8AC3E}">
        <p14:creationId xmlns:p14="http://schemas.microsoft.com/office/powerpoint/2010/main" val="393770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Long Run vs Short Run</a:t>
            </a:r>
            <a:endParaRPr lang="en-US" dirty="0"/>
          </a:p>
        </p:txBody>
      </p:sp>
      <p:sp>
        <p:nvSpPr>
          <p:cNvPr id="3" name="Content Placeholder 2"/>
          <p:cNvSpPr>
            <a:spLocks noGrp="1"/>
          </p:cNvSpPr>
          <p:nvPr>
            <p:ph idx="1"/>
          </p:nvPr>
        </p:nvSpPr>
        <p:spPr>
          <a:xfrm>
            <a:off x="1097280" y="1845734"/>
            <a:ext cx="4474845" cy="4023360"/>
          </a:xfrm>
        </p:spPr>
        <p:txBody>
          <a:bodyPr/>
          <a:lstStyle/>
          <a:p>
            <a:r>
              <a:rPr lang="en-US" dirty="0" smtClean="0"/>
              <a:t>Housing developers can’t build new housing immediately, so housing supply in the short run is fixed (vertical line)</a:t>
            </a:r>
          </a:p>
          <a:p>
            <a:r>
              <a:rPr lang="en-US" dirty="0" smtClean="0"/>
              <a:t>Equilibrium occurs where the downward sloping demand curve intersects the short run supply curve.</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333" r="23386"/>
          <a:stretch/>
        </p:blipFill>
        <p:spPr>
          <a:xfrm rot="5400000">
            <a:off x="6375673" y="1683910"/>
            <a:ext cx="4557964" cy="4664867"/>
          </a:xfrm>
          <a:prstGeom prst="rect">
            <a:avLst/>
          </a:prstGeom>
        </p:spPr>
      </p:pic>
    </p:spTree>
    <p:extLst>
      <p:ext uri="{BB962C8B-B14F-4D97-AF65-F5344CB8AC3E}">
        <p14:creationId xmlns:p14="http://schemas.microsoft.com/office/powerpoint/2010/main" val="522030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Long Run vs Short Run</a:t>
            </a:r>
            <a:endParaRPr lang="en-US" dirty="0"/>
          </a:p>
        </p:txBody>
      </p:sp>
      <p:sp>
        <p:nvSpPr>
          <p:cNvPr id="3" name="Content Placeholder 2"/>
          <p:cNvSpPr>
            <a:spLocks noGrp="1"/>
          </p:cNvSpPr>
          <p:nvPr>
            <p:ph idx="1"/>
          </p:nvPr>
        </p:nvSpPr>
        <p:spPr>
          <a:xfrm>
            <a:off x="1097280" y="1845734"/>
            <a:ext cx="4474845" cy="4023360"/>
          </a:xfrm>
        </p:spPr>
        <p:txBody>
          <a:bodyPr/>
          <a:lstStyle/>
          <a:p>
            <a:r>
              <a:rPr lang="en-US" dirty="0" smtClean="0"/>
              <a:t>In the long run, housing developers can change the housing stock by building more units (S1 to S2) or by letting some units fall into disrepair (S1 to S0).</a:t>
            </a:r>
          </a:p>
          <a:p>
            <a:r>
              <a:rPr lang="en-US" dirty="0" smtClean="0"/>
              <a:t>Since populations are increasing in more cities, it’s usually a matter of how much housing gets built in the long run (a lot vs a little)</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22084" t="6875" r="14166" b="3438"/>
          <a:stretch/>
        </p:blipFill>
        <p:spPr>
          <a:xfrm rot="5400000">
            <a:off x="6257004" y="1606836"/>
            <a:ext cx="4733660" cy="4994707"/>
          </a:xfrm>
          <a:prstGeom prst="rect">
            <a:avLst/>
          </a:prstGeom>
        </p:spPr>
      </p:pic>
    </p:spTree>
    <p:extLst>
      <p:ext uri="{BB962C8B-B14F-4D97-AF65-F5344CB8AC3E}">
        <p14:creationId xmlns:p14="http://schemas.microsoft.com/office/powerpoint/2010/main" val="468390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Long Run vs Short Run</a:t>
            </a:r>
            <a:endParaRPr lang="en-US" dirty="0"/>
          </a:p>
        </p:txBody>
      </p:sp>
      <p:sp>
        <p:nvSpPr>
          <p:cNvPr id="3" name="Content Placeholder 2"/>
          <p:cNvSpPr>
            <a:spLocks noGrp="1"/>
          </p:cNvSpPr>
          <p:nvPr>
            <p:ph idx="1"/>
          </p:nvPr>
        </p:nvSpPr>
        <p:spPr>
          <a:xfrm>
            <a:off x="1097280" y="1845734"/>
            <a:ext cx="4474845" cy="4023360"/>
          </a:xfrm>
        </p:spPr>
        <p:txBody>
          <a:bodyPr/>
          <a:lstStyle/>
          <a:p>
            <a:r>
              <a:rPr lang="en-US" dirty="0" smtClean="0"/>
              <a:t>The long run supply curve is upward sloping, as in the long run more housing gets built when prices are higher.</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9896" t="22291" r="29792"/>
          <a:stretch/>
        </p:blipFill>
        <p:spPr>
          <a:xfrm rot="5400000">
            <a:off x="6245633" y="1922318"/>
            <a:ext cx="4547922" cy="4394753"/>
          </a:xfrm>
          <a:prstGeom prst="rect">
            <a:avLst/>
          </a:prstGeom>
        </p:spPr>
      </p:pic>
    </p:spTree>
    <p:extLst>
      <p:ext uri="{BB962C8B-B14F-4D97-AF65-F5344CB8AC3E}">
        <p14:creationId xmlns:p14="http://schemas.microsoft.com/office/powerpoint/2010/main" val="1460858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Addition of Rent Control</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Rent control operates as a price ceiling – price cannot go above the ceiling.</a:t>
                </a:r>
              </a:p>
              <a:p>
                <a:r>
                  <a:rPr lang="en-US" dirty="0" smtClean="0"/>
                  <a:t>This price ceiling can either be binding or non-binding.</a:t>
                </a:r>
              </a:p>
              <a:p>
                <a:endParaRPr lang="en-US" dirty="0" smtClean="0"/>
              </a:p>
              <a:p>
                <a:r>
                  <a:rPr lang="en-US" dirty="0" smtClean="0"/>
                  <a:t>Binding: The price ceiling is less than the equilibrium rent. </a:t>
                </a:r>
                <a14:m>
                  <m:oMath xmlns:m="http://schemas.openxmlformats.org/officeDocument/2006/math">
                    <m:sSub>
                      <m:sSubPr>
                        <m:ctrlPr>
                          <a:rPr lang="en-US" i="1" smtClean="0">
                            <a:latin typeface="Cambria Math" charset="0"/>
                          </a:rPr>
                        </m:ctrlPr>
                      </m:sSubPr>
                      <m:e>
                        <m:r>
                          <a:rPr lang="en-US" b="0" i="1" smtClean="0">
                            <a:latin typeface="Cambria Math" charset="0"/>
                          </a:rPr>
                          <m:t>𝑃</m:t>
                        </m:r>
                      </m:e>
                      <m:sub>
                        <m:r>
                          <a:rPr lang="en-US" b="0" i="1" smtClean="0">
                            <a:latin typeface="Cambria Math" charset="0"/>
                          </a:rPr>
                          <m:t>𝑅𝐶</m:t>
                        </m:r>
                      </m:sub>
                    </m:sSub>
                    <m:r>
                      <a:rPr lang="en-US" b="0" i="1" smtClean="0">
                        <a:latin typeface="Cambria Math" charset="0"/>
                      </a:rPr>
                      <m:t>&lt; </m:t>
                    </m:r>
                    <m:sSup>
                      <m:sSupPr>
                        <m:ctrlPr>
                          <a:rPr lang="en-US" b="0" i="1" smtClean="0">
                            <a:latin typeface="Cambria Math" charset="0"/>
                          </a:rPr>
                        </m:ctrlPr>
                      </m:sSupPr>
                      <m:e>
                        <m:r>
                          <a:rPr lang="en-US" b="0" i="1" smtClean="0">
                            <a:latin typeface="Cambria Math" charset="0"/>
                          </a:rPr>
                          <m:t>𝑃</m:t>
                        </m:r>
                      </m:e>
                      <m:sup>
                        <m:r>
                          <a:rPr lang="en-US" b="0" i="1" smtClean="0">
                            <a:latin typeface="Cambria Math" charset="0"/>
                          </a:rPr>
                          <m:t>∗</m:t>
                        </m:r>
                      </m:sup>
                    </m:sSup>
                  </m:oMath>
                </a14:m>
                <a:endParaRPr lang="en-US" dirty="0" smtClean="0"/>
              </a:p>
              <a:p>
                <a:r>
                  <a:rPr lang="en-US" dirty="0" smtClean="0"/>
                  <a:t>When binding, rent control has an effect on the market.</a:t>
                </a:r>
              </a:p>
              <a:p>
                <a:endParaRPr lang="en-US" dirty="0" smtClean="0"/>
              </a:p>
              <a:p>
                <a:r>
                  <a:rPr lang="en-US" dirty="0" smtClean="0"/>
                  <a:t>Non-Binding: The price ceiling is equal to or greater than the equilibrium rent. </a:t>
                </a:r>
                <a14:m>
                  <m:oMath xmlns:m="http://schemas.openxmlformats.org/officeDocument/2006/math">
                    <m:sSub>
                      <m:sSubPr>
                        <m:ctrlPr>
                          <a:rPr lang="en-US" i="1">
                            <a:latin typeface="Cambria Math" charset="0"/>
                          </a:rPr>
                        </m:ctrlPr>
                      </m:sSubPr>
                      <m:e>
                        <m:r>
                          <a:rPr lang="en-US" i="1">
                            <a:latin typeface="Cambria Math" charset="0"/>
                          </a:rPr>
                          <m:t>𝑃</m:t>
                        </m:r>
                      </m:e>
                      <m:sub>
                        <m:r>
                          <a:rPr lang="en-US" i="1">
                            <a:latin typeface="Cambria Math" charset="0"/>
                          </a:rPr>
                          <m:t>𝑅𝐶</m:t>
                        </m:r>
                      </m:sub>
                    </m:sSub>
                    <m:r>
                      <a:rPr lang="en-US" i="1" smtClean="0">
                        <a:latin typeface="Cambria Math" charset="0"/>
                        <a:ea typeface="Cambria Math" charset="0"/>
                        <a:cs typeface="Cambria Math" charset="0"/>
                      </a:rPr>
                      <m:t>≥</m:t>
                    </m:r>
                    <m:r>
                      <a:rPr lang="en-US" i="1">
                        <a:latin typeface="Cambria Math" charset="0"/>
                      </a:rPr>
                      <m:t> </m:t>
                    </m:r>
                    <m:sSup>
                      <m:sSupPr>
                        <m:ctrlPr>
                          <a:rPr lang="en-US" i="1">
                            <a:latin typeface="Cambria Math" charset="0"/>
                          </a:rPr>
                        </m:ctrlPr>
                      </m:sSupPr>
                      <m:e>
                        <m:r>
                          <a:rPr lang="en-US" i="1">
                            <a:latin typeface="Cambria Math" charset="0"/>
                          </a:rPr>
                          <m:t>𝑃</m:t>
                        </m:r>
                      </m:e>
                      <m:sup>
                        <m:r>
                          <a:rPr lang="en-US" i="1">
                            <a:latin typeface="Cambria Math" charset="0"/>
                          </a:rPr>
                          <m:t>∗</m:t>
                        </m:r>
                      </m:sup>
                    </m:sSup>
                  </m:oMath>
                </a14:m>
                <a:endParaRPr lang="en-US" dirty="0" smtClean="0"/>
              </a:p>
              <a:p>
                <a:r>
                  <a:rPr lang="en-US" dirty="0" smtClean="0"/>
                  <a:t>No effect on the market (for now)</a:t>
                </a: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606" t="-1667"/>
                </a:stretch>
              </a:blipFill>
            </p:spPr>
            <p:txBody>
              <a:bodyPr/>
              <a:lstStyle/>
              <a:p>
                <a:r>
                  <a:rPr lang="en-US">
                    <a:noFill/>
                  </a:rPr>
                  <a:t> </a:t>
                </a:r>
              </a:p>
            </p:txBody>
          </p:sp>
        </mc:Fallback>
      </mc:AlternateContent>
    </p:spTree>
    <p:extLst>
      <p:ext uri="{BB962C8B-B14F-4D97-AF65-F5344CB8AC3E}">
        <p14:creationId xmlns:p14="http://schemas.microsoft.com/office/powerpoint/2010/main" val="1599337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Short Run Effect</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7173" r="33426"/>
          <a:stretch/>
        </p:blipFill>
        <p:spPr>
          <a:xfrm rot="5400000">
            <a:off x="5967395" y="1135241"/>
            <a:ext cx="4586167" cy="5790406"/>
          </a:xfrm>
        </p:spPr>
      </p:pic>
      <mc:AlternateContent xmlns:mc="http://schemas.openxmlformats.org/markup-compatibility/2006" xmlns:a14="http://schemas.microsoft.com/office/drawing/2010/main">
        <mc:Choice Requires="a14">
          <p:sp>
            <p:nvSpPr>
              <p:cNvPr id="5" name="TextBox 4"/>
              <p:cNvSpPr txBox="1"/>
              <p:nvPr/>
            </p:nvSpPr>
            <p:spPr>
              <a:xfrm>
                <a:off x="1200150" y="1914525"/>
                <a:ext cx="4165125" cy="2862322"/>
              </a:xfrm>
              <a:prstGeom prst="rect">
                <a:avLst/>
              </a:prstGeom>
              <a:noFill/>
            </p:spPr>
            <p:txBody>
              <a:bodyPr wrap="square" rtlCol="0">
                <a:spAutoFit/>
              </a:bodyPr>
              <a:lstStyle/>
              <a:p>
                <a:r>
                  <a:rPr lang="en-US" dirty="0" smtClean="0"/>
                  <a:t>In the short run, if rent control binds (left side, </a:t>
                </a:r>
                <a14:m>
                  <m:oMath xmlns:m="http://schemas.openxmlformats.org/officeDocument/2006/math">
                    <m:sSub>
                      <m:sSubPr>
                        <m:ctrlPr>
                          <a:rPr lang="en-US" i="1">
                            <a:latin typeface="Cambria Math" charset="0"/>
                          </a:rPr>
                        </m:ctrlPr>
                      </m:sSubPr>
                      <m:e>
                        <m:r>
                          <a:rPr lang="en-US" i="1">
                            <a:latin typeface="Cambria Math" charset="0"/>
                          </a:rPr>
                          <m:t>𝑃</m:t>
                        </m:r>
                      </m:e>
                      <m:sub>
                        <m:r>
                          <a:rPr lang="en-US" i="1">
                            <a:latin typeface="Cambria Math" charset="0"/>
                          </a:rPr>
                          <m:t>𝑅𝐶</m:t>
                        </m:r>
                      </m:sub>
                    </m:sSub>
                    <m:r>
                      <a:rPr lang="en-US" i="1">
                        <a:latin typeface="Cambria Math" charset="0"/>
                      </a:rPr>
                      <m:t>&lt; </m:t>
                    </m:r>
                    <m:sSup>
                      <m:sSupPr>
                        <m:ctrlPr>
                          <a:rPr lang="en-US" i="1">
                            <a:latin typeface="Cambria Math" charset="0"/>
                          </a:rPr>
                        </m:ctrlPr>
                      </m:sSupPr>
                      <m:e>
                        <m:r>
                          <a:rPr lang="en-US" i="1">
                            <a:latin typeface="Cambria Math" charset="0"/>
                          </a:rPr>
                          <m:t>𝑃</m:t>
                        </m:r>
                      </m:e>
                      <m:sup>
                        <m:r>
                          <a:rPr lang="en-US" i="1">
                            <a:latin typeface="Cambria Math" charset="0"/>
                          </a:rPr>
                          <m:t>∗</m:t>
                        </m:r>
                      </m:sup>
                    </m:sSup>
                  </m:oMath>
                </a14:m>
                <a:r>
                  <a:rPr lang="en-US" dirty="0" smtClean="0"/>
                  <a:t>) we have a shortage.</a:t>
                </a:r>
              </a:p>
              <a:p>
                <a:endParaRPr lang="en-US" dirty="0"/>
              </a:p>
              <a:p>
                <a:pPr/>
                <a14:m>
                  <m:oMathPara xmlns:m="http://schemas.openxmlformats.org/officeDocument/2006/math">
                    <m:oMathParaPr>
                      <m:jc m:val="centerGroup"/>
                    </m:oMathParaPr>
                    <m:oMath xmlns:m="http://schemas.openxmlformats.org/officeDocument/2006/math">
                      <m:sSub>
                        <m:sSubPr>
                          <m:ctrlPr>
                            <a:rPr lang="en-US" i="1" smtClean="0">
                              <a:latin typeface="Cambria Math" charset="0"/>
                            </a:rPr>
                          </m:ctrlPr>
                        </m:sSubPr>
                        <m:e>
                          <m:r>
                            <a:rPr lang="en-US" b="0" i="1" smtClean="0">
                              <a:latin typeface="Cambria Math" charset="0"/>
                            </a:rPr>
                            <m:t>𝑄</m:t>
                          </m:r>
                        </m:e>
                        <m:sub>
                          <m:r>
                            <a:rPr lang="en-US" b="0" i="1" smtClean="0">
                              <a:latin typeface="Cambria Math" charset="0"/>
                            </a:rPr>
                            <m:t>𝐷</m:t>
                          </m:r>
                        </m:sub>
                      </m:sSub>
                      <m:r>
                        <a:rPr lang="en-US" i="1" smtClean="0">
                          <a:latin typeface="Cambria Math" charset="0"/>
                          <a:ea typeface="Cambria Math" charset="0"/>
                          <a:cs typeface="Cambria Math" charset="0"/>
                        </a:rPr>
                        <m:t>&gt;</m:t>
                      </m:r>
                      <m:r>
                        <a:rPr lang="en-US" b="0" i="1" smtClean="0">
                          <a:latin typeface="Cambria Math" charset="0"/>
                          <a:ea typeface="Cambria Math" charset="0"/>
                          <a:cs typeface="Cambria Math" charset="0"/>
                        </a:rPr>
                        <m:t> </m:t>
                      </m:r>
                      <m:sSub>
                        <m:sSubPr>
                          <m:ctrlPr>
                            <a:rPr lang="en-US" b="0" i="1" smtClean="0">
                              <a:latin typeface="Cambria Math" charset="0"/>
                              <a:ea typeface="Cambria Math" charset="0"/>
                              <a:cs typeface="Cambria Math" charset="0"/>
                            </a:rPr>
                          </m:ctrlPr>
                        </m:sSubPr>
                        <m:e>
                          <m:r>
                            <a:rPr lang="en-US" b="0" i="1" smtClean="0">
                              <a:latin typeface="Cambria Math" charset="0"/>
                              <a:ea typeface="Cambria Math" charset="0"/>
                              <a:cs typeface="Cambria Math" charset="0"/>
                            </a:rPr>
                            <m:t>𝑄</m:t>
                          </m:r>
                        </m:e>
                        <m:sub>
                          <m:r>
                            <a:rPr lang="en-US" b="0" i="1" smtClean="0">
                              <a:latin typeface="Cambria Math" charset="0"/>
                              <a:ea typeface="Cambria Math" charset="0"/>
                              <a:cs typeface="Cambria Math" charset="0"/>
                            </a:rPr>
                            <m:t>𝑆</m:t>
                          </m:r>
                        </m:sub>
                      </m:sSub>
                    </m:oMath>
                  </m:oMathPara>
                </a14:m>
                <a:endParaRPr lang="en-US" dirty="0" smtClean="0"/>
              </a:p>
              <a:p>
                <a:r>
                  <a:rPr lang="en-US" dirty="0" smtClean="0"/>
                  <a:t>The lower price increases the number of people seeking housing, but the supply of housing is fixed and unchanged.</a:t>
                </a:r>
              </a:p>
              <a:p>
                <a:endParaRPr lang="en-US" dirty="0"/>
              </a:p>
              <a:p>
                <a:r>
                  <a:rPr lang="en-US" dirty="0" smtClean="0"/>
                  <a:t>No effect when rent control doesn’t bind (right side, </a:t>
                </a:r>
                <a14:m>
                  <m:oMath xmlns:m="http://schemas.openxmlformats.org/officeDocument/2006/math">
                    <m:sSub>
                      <m:sSubPr>
                        <m:ctrlPr>
                          <a:rPr lang="en-US" i="1">
                            <a:latin typeface="Cambria Math" charset="0"/>
                          </a:rPr>
                        </m:ctrlPr>
                      </m:sSubPr>
                      <m:e>
                        <m:r>
                          <a:rPr lang="en-US" i="1">
                            <a:latin typeface="Cambria Math" charset="0"/>
                          </a:rPr>
                          <m:t>𝑃</m:t>
                        </m:r>
                      </m:e>
                      <m:sub>
                        <m:r>
                          <a:rPr lang="en-US" i="1">
                            <a:latin typeface="Cambria Math" charset="0"/>
                          </a:rPr>
                          <m:t>𝑅𝐶</m:t>
                        </m:r>
                      </m:sub>
                    </m:sSub>
                    <m:r>
                      <a:rPr lang="en-US" i="1" smtClean="0">
                        <a:latin typeface="Cambria Math" charset="0"/>
                        <a:ea typeface="Cambria Math" charset="0"/>
                        <a:cs typeface="Cambria Math" charset="0"/>
                      </a:rPr>
                      <m:t>≥</m:t>
                    </m:r>
                    <m:r>
                      <a:rPr lang="en-US" i="1">
                        <a:latin typeface="Cambria Math" charset="0"/>
                      </a:rPr>
                      <m:t> </m:t>
                    </m:r>
                    <m:sSup>
                      <m:sSupPr>
                        <m:ctrlPr>
                          <a:rPr lang="en-US" i="1">
                            <a:latin typeface="Cambria Math" charset="0"/>
                          </a:rPr>
                        </m:ctrlPr>
                      </m:sSupPr>
                      <m:e>
                        <m:r>
                          <a:rPr lang="en-US" i="1">
                            <a:latin typeface="Cambria Math" charset="0"/>
                          </a:rPr>
                          <m:t>𝑃</m:t>
                        </m:r>
                      </m:e>
                      <m:sup>
                        <m:r>
                          <a:rPr lang="en-US" i="1">
                            <a:latin typeface="Cambria Math" charset="0"/>
                          </a:rPr>
                          <m:t>∗</m:t>
                        </m:r>
                      </m:sup>
                    </m:sSup>
                    <m:r>
                      <a:rPr lang="en-US" b="0" i="1" smtClean="0">
                        <a:latin typeface="Cambria Math" charset="0"/>
                      </a:rPr>
                      <m:t>)</m:t>
                    </m:r>
                  </m:oMath>
                </a14:m>
                <a:endParaRPr lang="en-US" dirty="0"/>
              </a:p>
            </p:txBody>
          </p:sp>
        </mc:Choice>
        <mc:Fallback xmlns="">
          <p:sp>
            <p:nvSpPr>
              <p:cNvPr id="5" name="TextBox 4"/>
              <p:cNvSpPr txBox="1">
                <a:spLocks noRot="1" noChangeAspect="1" noMove="1" noResize="1" noEditPoints="1" noAdjustHandles="1" noChangeArrowheads="1" noChangeShapeType="1" noTextEdit="1"/>
              </p:cNvSpPr>
              <p:nvPr/>
            </p:nvSpPr>
            <p:spPr>
              <a:xfrm>
                <a:off x="1200150" y="1914525"/>
                <a:ext cx="4165125" cy="2862322"/>
              </a:xfrm>
              <a:prstGeom prst="rect">
                <a:avLst/>
              </a:prstGeom>
              <a:blipFill rotWithShape="0">
                <a:blip r:embed="rId3"/>
                <a:stretch>
                  <a:fillRect l="-1318" t="-2979" b="-14681"/>
                </a:stretch>
              </a:blipFill>
            </p:spPr>
            <p:txBody>
              <a:bodyPr/>
              <a:lstStyle/>
              <a:p>
                <a:r>
                  <a:rPr lang="en-US">
                    <a:noFill/>
                  </a:rPr>
                  <a:t> </a:t>
                </a:r>
              </a:p>
            </p:txBody>
          </p:sp>
        </mc:Fallback>
      </mc:AlternateContent>
    </p:spTree>
    <p:extLst>
      <p:ext uri="{BB962C8B-B14F-4D97-AF65-F5344CB8AC3E}">
        <p14:creationId xmlns:p14="http://schemas.microsoft.com/office/powerpoint/2010/main" val="29110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Long Run Effect</a:t>
            </a:r>
            <a:endParaRPr lang="en-US" dirty="0"/>
          </a:p>
        </p:txBody>
      </p:sp>
      <mc:AlternateContent xmlns:mc="http://schemas.openxmlformats.org/markup-compatibility/2006" xmlns:a14="http://schemas.microsoft.com/office/drawing/2010/main">
        <mc:Choice Requires="a14">
          <p:sp>
            <p:nvSpPr>
              <p:cNvPr id="5" name="TextBox 4"/>
              <p:cNvSpPr txBox="1"/>
              <p:nvPr/>
            </p:nvSpPr>
            <p:spPr>
              <a:xfrm>
                <a:off x="1200150" y="1914525"/>
                <a:ext cx="4165125" cy="2862322"/>
              </a:xfrm>
              <a:prstGeom prst="rect">
                <a:avLst/>
              </a:prstGeom>
              <a:noFill/>
            </p:spPr>
            <p:txBody>
              <a:bodyPr wrap="square" rtlCol="0">
                <a:spAutoFit/>
              </a:bodyPr>
              <a:lstStyle/>
              <a:p>
                <a:r>
                  <a:rPr lang="en-US" dirty="0" smtClean="0"/>
                  <a:t>In the long run, if rent control binds (left side, </a:t>
                </a:r>
                <a14:m>
                  <m:oMath xmlns:m="http://schemas.openxmlformats.org/officeDocument/2006/math">
                    <m:sSub>
                      <m:sSubPr>
                        <m:ctrlPr>
                          <a:rPr lang="en-US" i="1">
                            <a:latin typeface="Cambria Math" charset="0"/>
                          </a:rPr>
                        </m:ctrlPr>
                      </m:sSubPr>
                      <m:e>
                        <m:r>
                          <a:rPr lang="en-US" i="1">
                            <a:latin typeface="Cambria Math" charset="0"/>
                          </a:rPr>
                          <m:t>𝑃</m:t>
                        </m:r>
                      </m:e>
                      <m:sub>
                        <m:r>
                          <a:rPr lang="en-US" i="1">
                            <a:latin typeface="Cambria Math" charset="0"/>
                          </a:rPr>
                          <m:t>𝑅𝐶</m:t>
                        </m:r>
                      </m:sub>
                    </m:sSub>
                    <m:r>
                      <a:rPr lang="en-US" i="1">
                        <a:latin typeface="Cambria Math" charset="0"/>
                      </a:rPr>
                      <m:t>&lt; </m:t>
                    </m:r>
                    <m:sSup>
                      <m:sSupPr>
                        <m:ctrlPr>
                          <a:rPr lang="en-US" i="1">
                            <a:latin typeface="Cambria Math" charset="0"/>
                          </a:rPr>
                        </m:ctrlPr>
                      </m:sSupPr>
                      <m:e>
                        <m:r>
                          <a:rPr lang="en-US" i="1">
                            <a:latin typeface="Cambria Math" charset="0"/>
                          </a:rPr>
                          <m:t>𝑃</m:t>
                        </m:r>
                      </m:e>
                      <m:sup>
                        <m:r>
                          <a:rPr lang="en-US" i="1">
                            <a:latin typeface="Cambria Math" charset="0"/>
                          </a:rPr>
                          <m:t>∗</m:t>
                        </m:r>
                      </m:sup>
                    </m:sSup>
                  </m:oMath>
                </a14:m>
                <a:r>
                  <a:rPr lang="en-US" dirty="0" smtClean="0"/>
                  <a:t>) we have a shortage.</a:t>
                </a:r>
              </a:p>
              <a:p>
                <a:endParaRPr lang="en-US" dirty="0"/>
              </a:p>
              <a:p>
                <a:pPr/>
                <a14:m>
                  <m:oMathPara xmlns:m="http://schemas.openxmlformats.org/officeDocument/2006/math">
                    <m:oMathParaPr>
                      <m:jc m:val="centerGroup"/>
                    </m:oMathParaPr>
                    <m:oMath xmlns:m="http://schemas.openxmlformats.org/officeDocument/2006/math">
                      <m:sSub>
                        <m:sSubPr>
                          <m:ctrlPr>
                            <a:rPr lang="en-US" i="1" smtClean="0">
                              <a:latin typeface="Cambria Math" charset="0"/>
                            </a:rPr>
                          </m:ctrlPr>
                        </m:sSubPr>
                        <m:e>
                          <m:r>
                            <a:rPr lang="en-US" b="0" i="1" smtClean="0">
                              <a:latin typeface="Cambria Math" charset="0"/>
                            </a:rPr>
                            <m:t>𝑄</m:t>
                          </m:r>
                        </m:e>
                        <m:sub>
                          <m:r>
                            <a:rPr lang="en-US" b="0" i="1" smtClean="0">
                              <a:latin typeface="Cambria Math" charset="0"/>
                            </a:rPr>
                            <m:t>𝐷</m:t>
                          </m:r>
                        </m:sub>
                      </m:sSub>
                      <m:r>
                        <a:rPr lang="en-US" i="1" smtClean="0">
                          <a:latin typeface="Cambria Math" charset="0"/>
                          <a:ea typeface="Cambria Math" charset="0"/>
                          <a:cs typeface="Cambria Math" charset="0"/>
                        </a:rPr>
                        <m:t>&gt;</m:t>
                      </m:r>
                      <m:r>
                        <a:rPr lang="en-US" b="0" i="1" smtClean="0">
                          <a:latin typeface="Cambria Math" charset="0"/>
                          <a:ea typeface="Cambria Math" charset="0"/>
                          <a:cs typeface="Cambria Math" charset="0"/>
                        </a:rPr>
                        <m:t> </m:t>
                      </m:r>
                      <m:sSub>
                        <m:sSubPr>
                          <m:ctrlPr>
                            <a:rPr lang="en-US" b="0" i="1" smtClean="0">
                              <a:latin typeface="Cambria Math" charset="0"/>
                              <a:ea typeface="Cambria Math" charset="0"/>
                              <a:cs typeface="Cambria Math" charset="0"/>
                            </a:rPr>
                          </m:ctrlPr>
                        </m:sSubPr>
                        <m:e>
                          <m:r>
                            <a:rPr lang="en-US" b="0" i="1" smtClean="0">
                              <a:latin typeface="Cambria Math" charset="0"/>
                              <a:ea typeface="Cambria Math" charset="0"/>
                              <a:cs typeface="Cambria Math" charset="0"/>
                            </a:rPr>
                            <m:t>𝑄</m:t>
                          </m:r>
                        </m:e>
                        <m:sub>
                          <m:r>
                            <a:rPr lang="en-US" b="0" i="1" smtClean="0">
                              <a:latin typeface="Cambria Math" charset="0"/>
                              <a:ea typeface="Cambria Math" charset="0"/>
                              <a:cs typeface="Cambria Math" charset="0"/>
                            </a:rPr>
                            <m:t>𝑆</m:t>
                          </m:r>
                        </m:sub>
                      </m:sSub>
                    </m:oMath>
                  </m:oMathPara>
                </a14:m>
                <a:endParaRPr lang="en-US" dirty="0" smtClean="0"/>
              </a:p>
              <a:p>
                <a:r>
                  <a:rPr lang="en-US" dirty="0" smtClean="0"/>
                  <a:t>The lower price increases the number of people seeking housing, and the housing supply also decreases. </a:t>
                </a:r>
              </a:p>
              <a:p>
                <a:endParaRPr lang="en-US" dirty="0"/>
              </a:p>
              <a:p>
                <a:r>
                  <a:rPr lang="en-US" dirty="0" smtClean="0"/>
                  <a:t>No effect when rent control doesn’t bind (right side, </a:t>
                </a:r>
                <a14:m>
                  <m:oMath xmlns:m="http://schemas.openxmlformats.org/officeDocument/2006/math">
                    <m:sSub>
                      <m:sSubPr>
                        <m:ctrlPr>
                          <a:rPr lang="en-US" i="1">
                            <a:latin typeface="Cambria Math" charset="0"/>
                          </a:rPr>
                        </m:ctrlPr>
                      </m:sSubPr>
                      <m:e>
                        <m:r>
                          <a:rPr lang="en-US" i="1">
                            <a:latin typeface="Cambria Math" charset="0"/>
                          </a:rPr>
                          <m:t>𝑃</m:t>
                        </m:r>
                      </m:e>
                      <m:sub>
                        <m:r>
                          <a:rPr lang="en-US" i="1">
                            <a:latin typeface="Cambria Math" charset="0"/>
                          </a:rPr>
                          <m:t>𝑅𝐶</m:t>
                        </m:r>
                      </m:sub>
                    </m:sSub>
                    <m:r>
                      <a:rPr lang="en-US" i="1" smtClean="0">
                        <a:latin typeface="Cambria Math" charset="0"/>
                        <a:ea typeface="Cambria Math" charset="0"/>
                        <a:cs typeface="Cambria Math" charset="0"/>
                      </a:rPr>
                      <m:t>≥</m:t>
                    </m:r>
                    <m:r>
                      <a:rPr lang="en-US" i="1">
                        <a:latin typeface="Cambria Math" charset="0"/>
                      </a:rPr>
                      <m:t> </m:t>
                    </m:r>
                    <m:sSup>
                      <m:sSupPr>
                        <m:ctrlPr>
                          <a:rPr lang="en-US" i="1">
                            <a:latin typeface="Cambria Math" charset="0"/>
                          </a:rPr>
                        </m:ctrlPr>
                      </m:sSupPr>
                      <m:e>
                        <m:r>
                          <a:rPr lang="en-US" i="1">
                            <a:latin typeface="Cambria Math" charset="0"/>
                          </a:rPr>
                          <m:t>𝑃</m:t>
                        </m:r>
                      </m:e>
                      <m:sup>
                        <m:r>
                          <a:rPr lang="en-US" i="1">
                            <a:latin typeface="Cambria Math" charset="0"/>
                          </a:rPr>
                          <m:t>∗</m:t>
                        </m:r>
                      </m:sup>
                    </m:sSup>
                    <m:r>
                      <a:rPr lang="en-US" b="0" i="1" smtClean="0">
                        <a:latin typeface="Cambria Math" charset="0"/>
                      </a:rPr>
                      <m:t>)</m:t>
                    </m:r>
                  </m:oMath>
                </a14:m>
                <a:endParaRPr lang="en-US" dirty="0"/>
              </a:p>
            </p:txBody>
          </p:sp>
        </mc:Choice>
        <mc:Fallback xmlns="">
          <p:sp>
            <p:nvSpPr>
              <p:cNvPr id="5" name="TextBox 4"/>
              <p:cNvSpPr txBox="1">
                <a:spLocks noRot="1" noChangeAspect="1" noMove="1" noResize="1" noEditPoints="1" noAdjustHandles="1" noChangeArrowheads="1" noChangeShapeType="1" noTextEdit="1"/>
              </p:cNvSpPr>
              <p:nvPr/>
            </p:nvSpPr>
            <p:spPr>
              <a:xfrm>
                <a:off x="1200150" y="1914525"/>
                <a:ext cx="4165125" cy="2862322"/>
              </a:xfrm>
              <a:prstGeom prst="rect">
                <a:avLst/>
              </a:prstGeom>
              <a:blipFill rotWithShape="0">
                <a:blip r:embed="rId2"/>
                <a:stretch>
                  <a:fillRect l="-1318" t="-2979" b="-14681"/>
                </a:stretch>
              </a:blipFill>
            </p:spPr>
            <p:txBody>
              <a:bodyPr/>
              <a:lstStyle/>
              <a:p>
                <a:r>
                  <a:rPr lang="en-US">
                    <a:noFill/>
                  </a:rPr>
                  <a:t> </a:t>
                </a:r>
              </a:p>
            </p:txBody>
          </p:sp>
        </mc:Fallback>
      </mc:AlternateContent>
      <p:pic>
        <p:nvPicPr>
          <p:cNvPr id="6" name="Content Placeholder 5"/>
          <p:cNvPicPr>
            <a:picLocks noGrp="1" noChangeAspect="1"/>
          </p:cNvPicPr>
          <p:nvPr>
            <p:ph idx="1"/>
          </p:nvPr>
        </p:nvPicPr>
        <p:blipFill rotWithShape="1">
          <a:blip r:embed="rId3">
            <a:extLst>
              <a:ext uri="{28A0092B-C50C-407E-A947-70E740481C1C}">
                <a14:useLocalDpi xmlns:a14="http://schemas.microsoft.com/office/drawing/2010/main" val="0"/>
              </a:ext>
            </a:extLst>
          </a:blip>
          <a:srcRect l="3443" r="35824"/>
          <a:stretch/>
        </p:blipFill>
        <p:spPr>
          <a:xfrm rot="5400000">
            <a:off x="5905382" y="1197253"/>
            <a:ext cx="4598751" cy="5678965"/>
          </a:xfrm>
        </p:spPr>
      </p:pic>
    </p:spTree>
    <p:extLst>
      <p:ext uri="{BB962C8B-B14F-4D97-AF65-F5344CB8AC3E}">
        <p14:creationId xmlns:p14="http://schemas.microsoft.com/office/powerpoint/2010/main" val="1850630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Short vs Long Run Shortage</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2645" t="9510" r="28631" b="5248"/>
          <a:stretch/>
        </p:blipFill>
        <p:spPr>
          <a:xfrm rot="5400000">
            <a:off x="6741307" y="1896916"/>
            <a:ext cx="4573930" cy="4254817"/>
          </a:xfrm>
        </p:spPr>
      </p:pic>
      <mc:AlternateContent xmlns:mc="http://schemas.openxmlformats.org/markup-compatibility/2006" xmlns:a14="http://schemas.microsoft.com/office/drawing/2010/main">
        <mc:Choice Requires="a14">
          <p:sp>
            <p:nvSpPr>
              <p:cNvPr id="5" name="TextBox 4"/>
              <p:cNvSpPr txBox="1"/>
              <p:nvPr/>
            </p:nvSpPr>
            <p:spPr>
              <a:xfrm>
                <a:off x="1097280" y="1900238"/>
                <a:ext cx="5514975" cy="3434466"/>
              </a:xfrm>
              <a:prstGeom prst="rect">
                <a:avLst/>
              </a:prstGeom>
              <a:noFill/>
            </p:spPr>
            <p:txBody>
              <a:bodyPr wrap="square" rtlCol="0">
                <a:spAutoFit/>
              </a:bodyPr>
              <a:lstStyle/>
              <a:p>
                <a:r>
                  <a:rPr lang="en-US" dirty="0" smtClean="0"/>
                  <a:t>In the short run, the shortage is:</a:t>
                </a:r>
              </a:p>
              <a:p>
                <a:endParaRPr lang="en-US" dirty="0"/>
              </a:p>
              <a:p>
                <a:pPr/>
                <a14:m>
                  <m:oMathPara xmlns:m="http://schemas.openxmlformats.org/officeDocument/2006/math">
                    <m:oMathParaPr>
                      <m:jc m:val="centerGroup"/>
                    </m:oMathParaPr>
                    <m:oMath xmlns:m="http://schemas.openxmlformats.org/officeDocument/2006/math">
                      <m:sSub>
                        <m:sSubPr>
                          <m:ctrlPr>
                            <a:rPr lang="en-US" i="1" smtClean="0">
                              <a:latin typeface="Cambria Math" charset="0"/>
                            </a:rPr>
                          </m:ctrlPr>
                        </m:sSubPr>
                        <m:e>
                          <m:r>
                            <a:rPr lang="en-US" b="0" i="1" smtClean="0">
                              <a:latin typeface="Cambria Math" charset="0"/>
                            </a:rPr>
                            <m:t>𝑄</m:t>
                          </m:r>
                        </m:e>
                        <m:sub>
                          <m:r>
                            <a:rPr lang="en-US" b="0" i="1" smtClean="0">
                              <a:latin typeface="Cambria Math" charset="0"/>
                            </a:rPr>
                            <m:t>𝐷</m:t>
                          </m:r>
                        </m:sub>
                      </m:sSub>
                      <m:r>
                        <a:rPr lang="en-US" b="0" i="1" smtClean="0">
                          <a:latin typeface="Cambria Math" charset="0"/>
                        </a:rPr>
                        <m:t>−</m:t>
                      </m:r>
                      <m:sSubSup>
                        <m:sSubSupPr>
                          <m:ctrlPr>
                            <a:rPr lang="en-US" b="0" i="1" smtClean="0">
                              <a:latin typeface="Cambria Math" charset="0"/>
                            </a:rPr>
                          </m:ctrlPr>
                        </m:sSubSupPr>
                        <m:e>
                          <m:r>
                            <a:rPr lang="en-US" b="0" i="1" smtClean="0">
                              <a:latin typeface="Cambria Math" charset="0"/>
                            </a:rPr>
                            <m:t>𝑄</m:t>
                          </m:r>
                        </m:e>
                        <m:sub>
                          <m:r>
                            <a:rPr lang="en-US" b="0" i="1" smtClean="0">
                              <a:latin typeface="Cambria Math" charset="0"/>
                            </a:rPr>
                            <m:t>𝑆</m:t>
                          </m:r>
                        </m:sub>
                        <m:sup>
                          <m:r>
                            <a:rPr lang="en-US" b="0" i="1" smtClean="0">
                              <a:latin typeface="Cambria Math" charset="0"/>
                            </a:rPr>
                            <m:t>𝑆𝑅</m:t>
                          </m:r>
                        </m:sup>
                      </m:sSubSup>
                    </m:oMath>
                  </m:oMathPara>
                </a14:m>
                <a:endParaRPr lang="en-US" b="0" dirty="0" smtClean="0"/>
              </a:p>
              <a:p>
                <a:endParaRPr lang="en-US" dirty="0" smtClean="0"/>
              </a:p>
              <a:p>
                <a:r>
                  <a:rPr lang="en-US" dirty="0" smtClean="0"/>
                  <a:t>In the long run, the shortage is larger:</a:t>
                </a:r>
              </a:p>
              <a:p>
                <a:endParaRPr lang="en-US" dirty="0" smtClean="0"/>
              </a:p>
              <a:p>
                <a:pPr/>
                <a14:m>
                  <m:oMathPara xmlns:m="http://schemas.openxmlformats.org/officeDocument/2006/math">
                    <m:oMathParaPr>
                      <m:jc m:val="centerGroup"/>
                    </m:oMathParaPr>
                    <m:oMath xmlns:m="http://schemas.openxmlformats.org/officeDocument/2006/math">
                      <m:sSub>
                        <m:sSubPr>
                          <m:ctrlPr>
                            <a:rPr lang="en-US" i="1">
                              <a:latin typeface="Cambria Math" charset="0"/>
                            </a:rPr>
                          </m:ctrlPr>
                        </m:sSubPr>
                        <m:e>
                          <m:r>
                            <a:rPr lang="en-US" i="1">
                              <a:latin typeface="Cambria Math" charset="0"/>
                            </a:rPr>
                            <m:t>𝑄</m:t>
                          </m:r>
                        </m:e>
                        <m:sub>
                          <m:r>
                            <a:rPr lang="en-US" i="1">
                              <a:latin typeface="Cambria Math" charset="0"/>
                            </a:rPr>
                            <m:t>𝐷</m:t>
                          </m:r>
                        </m:sub>
                      </m:sSub>
                      <m:r>
                        <a:rPr lang="en-US" i="1">
                          <a:latin typeface="Cambria Math" charset="0"/>
                        </a:rPr>
                        <m:t>−</m:t>
                      </m:r>
                      <m:sSubSup>
                        <m:sSubSupPr>
                          <m:ctrlPr>
                            <a:rPr lang="en-US" i="1">
                              <a:latin typeface="Cambria Math" charset="0"/>
                            </a:rPr>
                          </m:ctrlPr>
                        </m:sSubSupPr>
                        <m:e>
                          <m:r>
                            <a:rPr lang="en-US" i="1">
                              <a:latin typeface="Cambria Math" charset="0"/>
                            </a:rPr>
                            <m:t>𝑄</m:t>
                          </m:r>
                        </m:e>
                        <m:sub>
                          <m:r>
                            <a:rPr lang="en-US" i="1">
                              <a:latin typeface="Cambria Math" charset="0"/>
                            </a:rPr>
                            <m:t>𝑆</m:t>
                          </m:r>
                        </m:sub>
                        <m:sup>
                          <m:r>
                            <a:rPr lang="en-US" b="0" i="1" smtClean="0">
                              <a:latin typeface="Cambria Math" charset="0"/>
                            </a:rPr>
                            <m:t>𝐿</m:t>
                          </m:r>
                          <m:r>
                            <a:rPr lang="en-US" i="1">
                              <a:latin typeface="Cambria Math" charset="0"/>
                            </a:rPr>
                            <m:t>𝑅</m:t>
                          </m:r>
                        </m:sup>
                      </m:sSubSup>
                    </m:oMath>
                  </m:oMathPara>
                </a14:m>
                <a:endParaRPr lang="en-US" dirty="0" smtClean="0"/>
              </a:p>
              <a:p>
                <a:endParaRPr lang="en-US" dirty="0"/>
              </a:p>
              <a:p>
                <a:r>
                  <a:rPr lang="en-US" dirty="0" smtClean="0"/>
                  <a:t>In the long run, housing supply decreases because the lower price from rent control reduces the financial incentives for housing developers to build new buildings or maintain existing buildings.</a:t>
                </a:r>
                <a:endParaRPr lang="en-US" dirty="0"/>
              </a:p>
            </p:txBody>
          </p:sp>
        </mc:Choice>
        <mc:Fallback xmlns="">
          <p:sp>
            <p:nvSpPr>
              <p:cNvPr id="5" name="TextBox 4"/>
              <p:cNvSpPr txBox="1">
                <a:spLocks noRot="1" noChangeAspect="1" noMove="1" noResize="1" noEditPoints="1" noAdjustHandles="1" noChangeArrowheads="1" noChangeShapeType="1" noTextEdit="1"/>
              </p:cNvSpPr>
              <p:nvPr/>
            </p:nvSpPr>
            <p:spPr>
              <a:xfrm>
                <a:off x="1097280" y="1900238"/>
                <a:ext cx="5514975" cy="3434466"/>
              </a:xfrm>
              <a:prstGeom prst="rect">
                <a:avLst/>
              </a:prstGeom>
              <a:blipFill rotWithShape="0">
                <a:blip r:embed="rId3"/>
                <a:stretch>
                  <a:fillRect l="-884" t="-1066" b="-1954"/>
                </a:stretch>
              </a:blipFill>
            </p:spPr>
            <p:txBody>
              <a:bodyPr/>
              <a:lstStyle/>
              <a:p>
                <a:r>
                  <a:rPr lang="en-US">
                    <a:noFill/>
                  </a:rPr>
                  <a:t> </a:t>
                </a:r>
              </a:p>
            </p:txBody>
          </p:sp>
        </mc:Fallback>
      </mc:AlternateContent>
    </p:spTree>
    <p:extLst>
      <p:ext uri="{BB962C8B-B14F-4D97-AF65-F5344CB8AC3E}">
        <p14:creationId xmlns:p14="http://schemas.microsoft.com/office/powerpoint/2010/main" val="874588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Quality of Housing</a:t>
            </a:r>
            <a:endParaRPr lang="en-US" dirty="0"/>
          </a:p>
        </p:txBody>
      </p:sp>
      <p:sp>
        <p:nvSpPr>
          <p:cNvPr id="3" name="Content Placeholder 2"/>
          <p:cNvSpPr>
            <a:spLocks noGrp="1"/>
          </p:cNvSpPr>
          <p:nvPr>
            <p:ph idx="1"/>
          </p:nvPr>
        </p:nvSpPr>
        <p:spPr/>
        <p:txBody>
          <a:bodyPr>
            <a:normAutofit/>
          </a:bodyPr>
          <a:lstStyle/>
          <a:p>
            <a:r>
              <a:rPr lang="en-US" sz="2800" dirty="0" smtClean="0"/>
              <a:t>In addition to a decrease in the quantity of housing in the long run, there is also a decrease in housing quality.</a:t>
            </a:r>
          </a:p>
          <a:p>
            <a:r>
              <a:rPr lang="en-US" sz="2800" dirty="0" smtClean="0"/>
              <a:t>Since landlords get less in rent and face excess demand for their housing, they are less likely to make necessary repairs to buildings.</a:t>
            </a:r>
            <a:endParaRPr lang="en-US" sz="2800" dirty="0"/>
          </a:p>
        </p:txBody>
      </p:sp>
    </p:spTree>
    <p:extLst>
      <p:ext uri="{BB962C8B-B14F-4D97-AF65-F5344CB8AC3E}">
        <p14:creationId xmlns:p14="http://schemas.microsoft.com/office/powerpoint/2010/main" val="6525073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Allocation of Housing</a:t>
            </a:r>
            <a:endParaRPr lang="en-US" dirty="0"/>
          </a:p>
        </p:txBody>
      </p:sp>
      <p:sp>
        <p:nvSpPr>
          <p:cNvPr id="3" name="Content Placeholder 2"/>
          <p:cNvSpPr>
            <a:spLocks noGrp="1"/>
          </p:cNvSpPr>
          <p:nvPr>
            <p:ph idx="1"/>
          </p:nvPr>
        </p:nvSpPr>
        <p:spPr/>
        <p:txBody>
          <a:bodyPr>
            <a:normAutofit/>
          </a:bodyPr>
          <a:lstStyle/>
          <a:p>
            <a:r>
              <a:rPr lang="en-US" sz="2800" dirty="0" smtClean="0"/>
              <a:t>In competitive markets that are unregulated, price is used as a mechanism to allocate the good to those who are most willing to pay.</a:t>
            </a:r>
          </a:p>
          <a:p>
            <a:r>
              <a:rPr lang="en-US" sz="2800" dirty="0" smtClean="0"/>
              <a:t>With rent control, there is excess demand. Landlords can’t increase rents to clear the market.</a:t>
            </a:r>
          </a:p>
          <a:p>
            <a:r>
              <a:rPr lang="en-US" sz="2800" dirty="0" smtClean="0"/>
              <a:t>How is housing allocated?  </a:t>
            </a:r>
            <a:endParaRPr lang="en-US" sz="2800" dirty="0"/>
          </a:p>
        </p:txBody>
      </p:sp>
    </p:spTree>
    <p:extLst>
      <p:ext uri="{BB962C8B-B14F-4D97-AF65-F5344CB8AC3E}">
        <p14:creationId xmlns:p14="http://schemas.microsoft.com/office/powerpoint/2010/main" val="14694165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Illegal Fees or Side Payments</a:t>
            </a:r>
            <a:endParaRPr lang="en-US" dirty="0"/>
          </a:p>
        </p:txBody>
      </p:sp>
      <p:sp>
        <p:nvSpPr>
          <p:cNvPr id="3" name="Content Placeholder 2"/>
          <p:cNvSpPr>
            <a:spLocks noGrp="1"/>
          </p:cNvSpPr>
          <p:nvPr>
            <p:ph idx="1"/>
          </p:nvPr>
        </p:nvSpPr>
        <p:spPr/>
        <p:txBody>
          <a:bodyPr>
            <a:normAutofit/>
          </a:bodyPr>
          <a:lstStyle/>
          <a:p>
            <a:pPr marL="0" indent="0">
              <a:buNone/>
            </a:pPr>
            <a:endParaRPr lang="en-US" sz="2800" dirty="0"/>
          </a:p>
          <a:p>
            <a:pPr marL="0" indent="0">
              <a:buNone/>
            </a:pPr>
            <a:r>
              <a:rPr lang="en-US" sz="2800" dirty="0" smtClean="0"/>
              <a:t>Attempt </a:t>
            </a:r>
            <a:r>
              <a:rPr lang="en-US" sz="2800" dirty="0" smtClean="0"/>
              <a:t>to bypass rent control by charging fees (usually illegal): e.g., key pickup fee, “deposits” beyond a security deposit. </a:t>
            </a:r>
            <a:endParaRPr lang="en-US" sz="2800" dirty="0" smtClean="0"/>
          </a:p>
          <a:p>
            <a:pPr marL="0" indent="0">
              <a:buNone/>
            </a:pPr>
            <a:endParaRPr lang="en-US" sz="2800" dirty="0"/>
          </a:p>
          <a:p>
            <a:pPr marL="0" indent="0">
              <a:buNone/>
            </a:pPr>
            <a:r>
              <a:rPr lang="en-US" sz="2800" dirty="0" smtClean="0"/>
              <a:t>Prospective </a:t>
            </a:r>
            <a:r>
              <a:rPr lang="en-US" sz="2800" dirty="0" smtClean="0"/>
              <a:t>tenants may also try to become the favored tenant by offering side payments</a:t>
            </a:r>
            <a:r>
              <a:rPr lang="en-US" sz="2800" dirty="0" smtClean="0"/>
              <a:t>.</a:t>
            </a:r>
            <a:endParaRPr lang="en-US" sz="2800" dirty="0" smtClean="0"/>
          </a:p>
        </p:txBody>
      </p:sp>
    </p:spTree>
    <p:extLst>
      <p:ext uri="{BB962C8B-B14F-4D97-AF65-F5344CB8AC3E}">
        <p14:creationId xmlns:p14="http://schemas.microsoft.com/office/powerpoint/2010/main" val="165202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this chapter (</a:t>
            </a:r>
            <a:r>
              <a:rPr lang="en-US" dirty="0" err="1" smtClean="0"/>
              <a:t>Ch</a:t>
            </a:r>
            <a:r>
              <a:rPr lang="en-US" dirty="0" smtClean="0"/>
              <a:t> 7)</a:t>
            </a:r>
            <a:endParaRPr lang="en-US" dirty="0"/>
          </a:p>
        </p:txBody>
      </p:sp>
      <p:sp>
        <p:nvSpPr>
          <p:cNvPr id="3" name="Content Placeholder 2"/>
          <p:cNvSpPr>
            <a:spLocks noGrp="1"/>
          </p:cNvSpPr>
          <p:nvPr>
            <p:ph idx="1"/>
          </p:nvPr>
        </p:nvSpPr>
        <p:spPr/>
        <p:txBody>
          <a:bodyPr>
            <a:normAutofit/>
          </a:bodyPr>
          <a:lstStyle/>
          <a:p>
            <a:r>
              <a:rPr lang="en-US" sz="3200" dirty="0" smtClean="0"/>
              <a:t>In this chapter we will examine a few policies that seek to make housing more affordable and accessible. We will look at:</a:t>
            </a:r>
          </a:p>
          <a:p>
            <a:r>
              <a:rPr lang="en-US" sz="3200" dirty="0" smtClean="0"/>
              <a:t>1) rent control</a:t>
            </a:r>
          </a:p>
          <a:p>
            <a:r>
              <a:rPr lang="en-US" sz="3200" dirty="0" smtClean="0"/>
              <a:t>2) housing subsidies</a:t>
            </a:r>
          </a:p>
          <a:p>
            <a:r>
              <a:rPr lang="en-US" sz="3200" dirty="0" smtClean="0"/>
              <a:t>3) minimum dwelling size</a:t>
            </a:r>
            <a:endParaRPr lang="en-US" sz="3200" dirty="0"/>
          </a:p>
        </p:txBody>
      </p:sp>
    </p:spTree>
    <p:extLst>
      <p:ext uri="{BB962C8B-B14F-4D97-AF65-F5344CB8AC3E}">
        <p14:creationId xmlns:p14="http://schemas.microsoft.com/office/powerpoint/2010/main" val="19426659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Discrimination</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sz="2800" dirty="0"/>
              <a:t>W</a:t>
            </a:r>
            <a:r>
              <a:rPr lang="en-US" sz="2800" dirty="0" smtClean="0"/>
              <a:t>ith </a:t>
            </a:r>
            <a:r>
              <a:rPr lang="en-US" sz="2800" dirty="0" smtClean="0"/>
              <a:t>excess demand, landlords can be picky about who they want to rent to. </a:t>
            </a:r>
            <a:endParaRPr lang="en-US" sz="2800" dirty="0" smtClean="0"/>
          </a:p>
          <a:p>
            <a:pPr marL="0" indent="0">
              <a:buNone/>
            </a:pPr>
            <a:r>
              <a:rPr lang="en-US" sz="2800" dirty="0" smtClean="0"/>
              <a:t>Landlords </a:t>
            </a:r>
            <a:r>
              <a:rPr lang="en-US" sz="2800" dirty="0" smtClean="0"/>
              <a:t>may screen out applicants based on perceived credit</a:t>
            </a:r>
            <a:r>
              <a:rPr lang="en-US" sz="2800" dirty="0" smtClean="0"/>
              <a:t>, socio-economic status, </a:t>
            </a:r>
            <a:r>
              <a:rPr lang="en-US" sz="2800" dirty="0" smtClean="0"/>
              <a:t>family type, pets, race, language, religion, sexual orientation, etc</a:t>
            </a:r>
            <a:r>
              <a:rPr lang="en-US" sz="2800" dirty="0" smtClean="0"/>
              <a:t>.</a:t>
            </a:r>
          </a:p>
          <a:p>
            <a:pPr marL="0" indent="0">
              <a:buNone/>
            </a:pPr>
            <a:r>
              <a:rPr lang="en-US" sz="2800" dirty="0" smtClean="0"/>
              <a:t>Those in poverty who need the cheaper housing are the most likely to be screened out.</a:t>
            </a:r>
            <a:endParaRPr lang="en-US" sz="2800" dirty="0" smtClean="0"/>
          </a:p>
          <a:p>
            <a:pPr marL="0" indent="0">
              <a:buNone/>
            </a:pPr>
            <a:r>
              <a:rPr lang="en-US" sz="2800" dirty="0" smtClean="0"/>
              <a:t>While </a:t>
            </a:r>
            <a:r>
              <a:rPr lang="en-US" sz="2800" dirty="0" smtClean="0"/>
              <a:t>discrimination against protected groups is often illegal, it is not well enforced and not all groups are protected (e.g., LGBT)</a:t>
            </a:r>
            <a:endParaRPr lang="en-US" sz="2800" dirty="0"/>
          </a:p>
        </p:txBody>
      </p:sp>
    </p:spTree>
    <p:extLst>
      <p:ext uri="{BB962C8B-B14F-4D97-AF65-F5344CB8AC3E}">
        <p14:creationId xmlns:p14="http://schemas.microsoft.com/office/powerpoint/2010/main" val="11676419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Inefficient Allocation</a:t>
            </a:r>
            <a:endParaRPr lang="en-US" dirty="0"/>
          </a:p>
        </p:txBody>
      </p:sp>
      <p:sp>
        <p:nvSpPr>
          <p:cNvPr id="3" name="Content Placeholder 2"/>
          <p:cNvSpPr>
            <a:spLocks noGrp="1"/>
          </p:cNvSpPr>
          <p:nvPr>
            <p:ph idx="1"/>
          </p:nvPr>
        </p:nvSpPr>
        <p:spPr/>
        <p:txBody>
          <a:bodyPr>
            <a:normAutofit/>
          </a:bodyPr>
          <a:lstStyle/>
          <a:p>
            <a:r>
              <a:rPr lang="en-US" sz="2400" dirty="0" smtClean="0"/>
              <a:t>With allocation of housing not determined based on price, there is scope for some individuals who have weaker preferences for housing to consume more housing than others who would have stronger preferences.</a:t>
            </a:r>
          </a:p>
          <a:p>
            <a:r>
              <a:rPr lang="en-US" sz="2400" dirty="0" smtClean="0"/>
              <a:t>For example, suppose the equilibrium rent for an apartment would be $1,000 but under rent control it is $900. Suppose Steve is willing to pay $1,000. </a:t>
            </a:r>
          </a:p>
          <a:p>
            <a:r>
              <a:rPr lang="en-US" sz="2400" dirty="0" smtClean="0"/>
              <a:t>With the rent being $900, there are some individuals who would try to rent the apartment who have a willingness to pay of $900 to $999. If they get the apartment over Steve then they get less consumer surplus than Steve, because the apartment is worth more to him.</a:t>
            </a:r>
            <a:endParaRPr lang="en-US" sz="2400" dirty="0"/>
          </a:p>
        </p:txBody>
      </p:sp>
    </p:spTree>
    <p:extLst>
      <p:ext uri="{BB962C8B-B14F-4D97-AF65-F5344CB8AC3E}">
        <p14:creationId xmlns:p14="http://schemas.microsoft.com/office/powerpoint/2010/main" val="7974171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Poor Families Benefit?</a:t>
            </a:r>
            <a:endParaRPr lang="en-US" dirty="0"/>
          </a:p>
        </p:txBody>
      </p:sp>
      <p:sp>
        <p:nvSpPr>
          <p:cNvPr id="3" name="Content Placeholder 2"/>
          <p:cNvSpPr>
            <a:spLocks noGrp="1"/>
          </p:cNvSpPr>
          <p:nvPr>
            <p:ph idx="1"/>
          </p:nvPr>
        </p:nvSpPr>
        <p:spPr/>
        <p:txBody>
          <a:bodyPr/>
          <a:lstStyle/>
          <a:p>
            <a:r>
              <a:rPr lang="en-US" dirty="0" smtClean="0"/>
              <a:t>The hope would be that rent control would allow poor families to pay less in rent, thus partially alleviating their poverty.</a:t>
            </a:r>
          </a:p>
          <a:p>
            <a:r>
              <a:rPr lang="en-US" dirty="0" smtClean="0"/>
              <a:t>But those lucky enough to get cheaper housing under rent control aren’t necessarily those who need it most.</a:t>
            </a:r>
          </a:p>
          <a:p>
            <a:r>
              <a:rPr lang="en-US" dirty="0" err="1" smtClean="0"/>
              <a:t>Accoring</a:t>
            </a:r>
            <a:r>
              <a:rPr lang="en-US" dirty="0" smtClean="0"/>
              <a:t> to </a:t>
            </a:r>
            <a:r>
              <a:rPr lang="en-US" dirty="0" err="1" smtClean="0"/>
              <a:t>Gyourko</a:t>
            </a:r>
            <a:r>
              <a:rPr lang="en-US" dirty="0" smtClean="0"/>
              <a:t> and </a:t>
            </a:r>
            <a:r>
              <a:rPr lang="en-US" dirty="0" err="1" smtClean="0"/>
              <a:t>Linneman</a:t>
            </a:r>
            <a:r>
              <a:rPr lang="en-US" dirty="0" smtClean="0"/>
              <a:t> (1989), the beneficiaries of rent control are varied and the relationship is non-systematic. Beneficiaries aren’t from any particular social group.</a:t>
            </a:r>
          </a:p>
          <a:p>
            <a:endParaRPr lang="en-US" dirty="0"/>
          </a:p>
          <a:p>
            <a:pPr marL="0" indent="0">
              <a:buNone/>
            </a:pPr>
            <a:r>
              <a:rPr lang="en-US" dirty="0" err="1" smtClean="0"/>
              <a:t>Gyourko</a:t>
            </a:r>
            <a:r>
              <a:rPr lang="en-US" dirty="0" smtClean="0"/>
              <a:t>, Joseph, and Peter </a:t>
            </a:r>
            <a:r>
              <a:rPr lang="en-US" dirty="0" err="1" smtClean="0"/>
              <a:t>Linneman</a:t>
            </a:r>
            <a:r>
              <a:rPr lang="en-US" dirty="0" smtClean="0"/>
              <a:t>. 1989. “Equity and Efficiency Aspects of Rent Control: An Empirical Study of New York City” </a:t>
            </a:r>
            <a:r>
              <a:rPr lang="en-US" i="1" dirty="0" smtClean="0"/>
              <a:t>Journal of Urban Economics</a:t>
            </a:r>
            <a:r>
              <a:rPr lang="en-US" dirty="0" smtClean="0"/>
              <a:t>, 26, 54-74</a:t>
            </a:r>
            <a:endParaRPr lang="en-US" dirty="0"/>
          </a:p>
        </p:txBody>
      </p:sp>
    </p:spTree>
    <p:extLst>
      <p:ext uri="{BB962C8B-B14F-4D97-AF65-F5344CB8AC3E}">
        <p14:creationId xmlns:p14="http://schemas.microsoft.com/office/powerpoint/2010/main" val="381660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Inefficient Mobility</a:t>
            </a:r>
            <a:endParaRPr lang="en-US" dirty="0"/>
          </a:p>
        </p:txBody>
      </p:sp>
      <p:sp>
        <p:nvSpPr>
          <p:cNvPr id="3" name="Content Placeholder 2"/>
          <p:cNvSpPr>
            <a:spLocks noGrp="1"/>
          </p:cNvSpPr>
          <p:nvPr>
            <p:ph idx="1"/>
          </p:nvPr>
        </p:nvSpPr>
        <p:spPr/>
        <p:txBody>
          <a:bodyPr/>
          <a:lstStyle/>
          <a:p>
            <a:r>
              <a:rPr lang="en-US" sz="2800" dirty="0" smtClean="0"/>
              <a:t>Rent control can also encourage individuals and families to stay in apartments longer than they would normally, because if they move to rent a new place, the new places may have higher rent because landlords can increase the rent once individuals move out.</a:t>
            </a:r>
          </a:p>
          <a:p>
            <a:r>
              <a:rPr lang="en-US" sz="2800" dirty="0" smtClean="0"/>
              <a:t>Thus some moves that would be efficient don’t happen. This reduces social welfare as there is some </a:t>
            </a:r>
            <a:r>
              <a:rPr lang="en-US" sz="2800" dirty="0" err="1" smtClean="0"/>
              <a:t>mis</a:t>
            </a:r>
            <a:r>
              <a:rPr lang="en-US" sz="2800" dirty="0" smtClean="0"/>
              <a:t>-match between where people live and where they should live.</a:t>
            </a:r>
          </a:p>
          <a:p>
            <a:endParaRPr lang="en-US" dirty="0"/>
          </a:p>
        </p:txBody>
      </p:sp>
    </p:spTree>
    <p:extLst>
      <p:ext uri="{BB962C8B-B14F-4D97-AF65-F5344CB8AC3E}">
        <p14:creationId xmlns:p14="http://schemas.microsoft.com/office/powerpoint/2010/main" val="2054354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Effects of Rent Control Under a Monopoly</a:t>
            </a:r>
            <a:endParaRPr lang="en-US" dirty="0"/>
          </a:p>
        </p:txBody>
      </p:sp>
      <p:sp>
        <p:nvSpPr>
          <p:cNvPr id="3" name="Content Placeholder 2"/>
          <p:cNvSpPr>
            <a:spLocks noGrp="1"/>
          </p:cNvSpPr>
          <p:nvPr>
            <p:ph idx="1"/>
          </p:nvPr>
        </p:nvSpPr>
        <p:spPr/>
        <p:txBody>
          <a:bodyPr>
            <a:normAutofit/>
          </a:bodyPr>
          <a:lstStyle/>
          <a:p>
            <a:r>
              <a:rPr lang="en-US" sz="2800" dirty="0" smtClean="0"/>
              <a:t>There are two models of the economy that represent different extremes:</a:t>
            </a:r>
          </a:p>
          <a:p>
            <a:r>
              <a:rPr lang="en-US" sz="2800" dirty="0" smtClean="0"/>
              <a:t>1) Perfect competition</a:t>
            </a:r>
          </a:p>
          <a:p>
            <a:r>
              <a:rPr lang="en-US" sz="2800" dirty="0" smtClean="0"/>
              <a:t>2) Monopoly</a:t>
            </a:r>
          </a:p>
          <a:p>
            <a:r>
              <a:rPr lang="en-US" sz="2800" dirty="0" smtClean="0"/>
              <a:t>Perfect competition predicts many negative effects of rent control. But under a monopoly, rent control isn’t so bad.</a:t>
            </a:r>
            <a:endParaRPr lang="en-US" sz="2800" dirty="0"/>
          </a:p>
        </p:txBody>
      </p:sp>
    </p:spTree>
    <p:extLst>
      <p:ext uri="{BB962C8B-B14F-4D97-AF65-F5344CB8AC3E}">
        <p14:creationId xmlns:p14="http://schemas.microsoft.com/office/powerpoint/2010/main" val="2426894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Monopoly (or when any firm has market power)</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3443" t="5603" r="37954"/>
          <a:stretch/>
        </p:blipFill>
        <p:spPr>
          <a:xfrm rot="5400000">
            <a:off x="6105211" y="1261423"/>
            <a:ext cx="4574533" cy="5526405"/>
          </a:xfrm>
        </p:spPr>
      </p:pic>
      <p:sp>
        <p:nvSpPr>
          <p:cNvPr id="5" name="TextBox 4"/>
          <p:cNvSpPr txBox="1"/>
          <p:nvPr/>
        </p:nvSpPr>
        <p:spPr>
          <a:xfrm>
            <a:off x="185738" y="2028825"/>
            <a:ext cx="5172075" cy="3139321"/>
          </a:xfrm>
          <a:prstGeom prst="rect">
            <a:avLst/>
          </a:prstGeom>
          <a:noFill/>
        </p:spPr>
        <p:txBody>
          <a:bodyPr wrap="square" rtlCol="0">
            <a:spAutoFit/>
          </a:bodyPr>
          <a:lstStyle/>
          <a:p>
            <a:r>
              <a:rPr lang="en-US" dirty="0" smtClean="0"/>
              <a:t>All firms set Q where MR = MC (for perfect competition, we have that P = MR but we have P &gt; MR when there is market power)</a:t>
            </a:r>
          </a:p>
          <a:p>
            <a:endParaRPr lang="en-US" dirty="0"/>
          </a:p>
          <a:p>
            <a:r>
              <a:rPr lang="en-US" dirty="0" smtClean="0"/>
              <a:t>Under monopoly, Price is set to PM and quantity of housing is set to QM. Price is set higher than the efficient level (P*).</a:t>
            </a:r>
          </a:p>
          <a:p>
            <a:endParaRPr lang="en-US" dirty="0"/>
          </a:p>
          <a:p>
            <a:r>
              <a:rPr lang="en-US" dirty="0" smtClean="0"/>
              <a:t>Quantity in the long run is restricted to be too low (QM &lt; Q*)</a:t>
            </a:r>
          </a:p>
          <a:p>
            <a:endParaRPr lang="en-US" dirty="0"/>
          </a:p>
        </p:txBody>
      </p:sp>
    </p:spTree>
    <p:extLst>
      <p:ext uri="{BB962C8B-B14F-4D97-AF65-F5344CB8AC3E}">
        <p14:creationId xmlns:p14="http://schemas.microsoft.com/office/powerpoint/2010/main" val="7034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Monopoly – Application of Rent Control</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3443" t="5603" r="37954"/>
          <a:stretch/>
        </p:blipFill>
        <p:spPr>
          <a:xfrm rot="5400000">
            <a:off x="6105211" y="1261423"/>
            <a:ext cx="4574533" cy="5526405"/>
          </a:xfrm>
        </p:spPr>
      </p:pic>
      <p:sp>
        <p:nvSpPr>
          <p:cNvPr id="5" name="TextBox 4"/>
          <p:cNvSpPr txBox="1"/>
          <p:nvPr/>
        </p:nvSpPr>
        <p:spPr>
          <a:xfrm>
            <a:off x="185738" y="2028825"/>
            <a:ext cx="5172075" cy="3416320"/>
          </a:xfrm>
          <a:prstGeom prst="rect">
            <a:avLst/>
          </a:prstGeom>
          <a:noFill/>
        </p:spPr>
        <p:txBody>
          <a:bodyPr wrap="square" rtlCol="0">
            <a:spAutoFit/>
          </a:bodyPr>
          <a:lstStyle/>
          <a:p>
            <a:r>
              <a:rPr lang="en-US" dirty="0" smtClean="0"/>
              <a:t>There is a possibility that the rent control could has positive consequences. </a:t>
            </a:r>
          </a:p>
          <a:p>
            <a:endParaRPr lang="en-US" dirty="0"/>
          </a:p>
          <a:p>
            <a:r>
              <a:rPr lang="en-US" dirty="0" smtClean="0"/>
              <a:t>If we set the price ceiling under rent control to be P* we can get the efficient price, but we can’t force the monopolist to change quantity.</a:t>
            </a:r>
          </a:p>
          <a:p>
            <a:endParaRPr lang="en-US" dirty="0"/>
          </a:p>
          <a:p>
            <a:r>
              <a:rPr lang="en-US" dirty="0" smtClean="0"/>
              <a:t>The price decrease does improve consumer surplus, but there is no consumer surplus gained from adding addition units of Q since the monopolist won’t change Q.</a:t>
            </a:r>
          </a:p>
          <a:p>
            <a:endParaRPr lang="en-US" dirty="0"/>
          </a:p>
        </p:txBody>
      </p:sp>
    </p:spTree>
    <p:extLst>
      <p:ext uri="{BB962C8B-B14F-4D97-AF65-F5344CB8AC3E}">
        <p14:creationId xmlns:p14="http://schemas.microsoft.com/office/powerpoint/2010/main" val="14460146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Which model makes the most sense?</a:t>
            </a:r>
            <a:endParaRPr lang="en-US" dirty="0"/>
          </a:p>
        </p:txBody>
      </p:sp>
      <p:sp>
        <p:nvSpPr>
          <p:cNvPr id="3" name="Content Placeholder 2"/>
          <p:cNvSpPr>
            <a:spLocks noGrp="1"/>
          </p:cNvSpPr>
          <p:nvPr>
            <p:ph idx="1"/>
          </p:nvPr>
        </p:nvSpPr>
        <p:spPr/>
        <p:txBody>
          <a:bodyPr>
            <a:normAutofit/>
          </a:bodyPr>
          <a:lstStyle/>
          <a:p>
            <a:r>
              <a:rPr lang="en-US" sz="2400" dirty="0" smtClean="0"/>
              <a:t>In most cities, there are many landlords and many tenants, so the market is very competitive.</a:t>
            </a:r>
          </a:p>
          <a:p>
            <a:r>
              <a:rPr lang="en-US" sz="2400" dirty="0" smtClean="0"/>
              <a:t>Thus the perfect competition model is closer to reality, and the predictions of that model are more plausible.</a:t>
            </a:r>
          </a:p>
          <a:p>
            <a:r>
              <a:rPr lang="en-US" sz="2400" dirty="0" smtClean="0"/>
              <a:t>But there are some cities where companies have lots of market power because they own all or most of the housing (e.g., Irvine Company in Irvine, CA). In this case, rent control might get prices closer to the efficient level if rent control is applied correctly.</a:t>
            </a:r>
            <a:endParaRPr lang="en-US" sz="2400" dirty="0"/>
          </a:p>
        </p:txBody>
      </p:sp>
    </p:spTree>
    <p:extLst>
      <p:ext uri="{BB962C8B-B14F-4D97-AF65-F5344CB8AC3E}">
        <p14:creationId xmlns:p14="http://schemas.microsoft.com/office/powerpoint/2010/main" val="1454417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Housing Policy?</a:t>
            </a:r>
            <a:endParaRPr lang="en-US" dirty="0"/>
          </a:p>
        </p:txBody>
      </p:sp>
      <p:sp>
        <p:nvSpPr>
          <p:cNvPr id="3" name="Content Placeholder 2"/>
          <p:cNvSpPr>
            <a:spLocks noGrp="1"/>
          </p:cNvSpPr>
          <p:nvPr>
            <p:ph idx="1"/>
          </p:nvPr>
        </p:nvSpPr>
        <p:spPr/>
        <p:txBody>
          <a:bodyPr/>
          <a:lstStyle/>
          <a:p>
            <a:r>
              <a:rPr lang="en-US" dirty="0" smtClean="0"/>
              <a:t>Having housing is crucial, families without it face significant challenges to health (physical and mental), safety, and employment (to name a few).</a:t>
            </a:r>
          </a:p>
          <a:p>
            <a:r>
              <a:rPr lang="en-US" dirty="0" smtClean="0"/>
              <a:t>Many families face challenges either getting housing at all, or getting adequate housing.</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2225" y="3232150"/>
            <a:ext cx="8140700" cy="3009900"/>
          </a:xfrm>
          <a:prstGeom prst="rect">
            <a:avLst/>
          </a:prstGeom>
        </p:spPr>
      </p:pic>
    </p:spTree>
    <p:extLst>
      <p:ext uri="{BB962C8B-B14F-4D97-AF65-F5344CB8AC3E}">
        <p14:creationId xmlns:p14="http://schemas.microsoft.com/office/powerpoint/2010/main" val="525762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Would Rent Control Help?</a:t>
            </a:r>
            <a:endParaRPr lang="en-US" dirty="0"/>
          </a:p>
        </p:txBody>
      </p:sp>
      <p:sp>
        <p:nvSpPr>
          <p:cNvPr id="3" name="Content Placeholder 2"/>
          <p:cNvSpPr>
            <a:spLocks noGrp="1"/>
          </p:cNvSpPr>
          <p:nvPr>
            <p:ph idx="1"/>
          </p:nvPr>
        </p:nvSpPr>
        <p:spPr/>
        <p:txBody>
          <a:bodyPr>
            <a:normAutofit/>
          </a:bodyPr>
          <a:lstStyle/>
          <a:p>
            <a:r>
              <a:rPr lang="en-US" sz="2800" dirty="0" smtClean="0"/>
              <a:t>Rent control creates legal restrictions to what can be charged in rent.</a:t>
            </a:r>
          </a:p>
          <a:p>
            <a:r>
              <a:rPr lang="en-US" sz="2800" dirty="0" smtClean="0"/>
              <a:t>Rent control creates a price ceiling – price cannot increase above this ceiling.</a:t>
            </a:r>
          </a:p>
          <a:p>
            <a:r>
              <a:rPr lang="en-US" sz="2800" dirty="0" smtClean="0"/>
              <a:t>The goal is to make housing rent cheaper by forcing rents lower.</a:t>
            </a:r>
          </a:p>
        </p:txBody>
      </p:sp>
    </p:spTree>
    <p:extLst>
      <p:ext uri="{BB962C8B-B14F-4D97-AF65-F5344CB8AC3E}">
        <p14:creationId xmlns:p14="http://schemas.microsoft.com/office/powerpoint/2010/main" val="440461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Rent Control Laws</a:t>
            </a:r>
            <a:endParaRPr lang="en-US" dirty="0"/>
          </a:p>
        </p:txBody>
      </p:sp>
      <p:sp>
        <p:nvSpPr>
          <p:cNvPr id="3" name="Content Placeholder 2"/>
          <p:cNvSpPr>
            <a:spLocks noGrp="1"/>
          </p:cNvSpPr>
          <p:nvPr>
            <p:ph idx="1"/>
          </p:nvPr>
        </p:nvSpPr>
        <p:spPr/>
        <p:txBody>
          <a:bodyPr>
            <a:normAutofit/>
          </a:bodyPr>
          <a:lstStyle/>
          <a:p>
            <a:r>
              <a:rPr lang="en-US" sz="2800" dirty="0" smtClean="0"/>
              <a:t>Rent control laws differ by region but they typically limit the rate of increase of rent for a dwelling during a tenant’s period of residence.</a:t>
            </a:r>
          </a:p>
          <a:p>
            <a:r>
              <a:rPr lang="en-US" sz="2800" dirty="0" smtClean="0"/>
              <a:t>So if you rent a property that has rent control, your landlord can only increase rent up to the maximum percent increase per year.</a:t>
            </a:r>
          </a:p>
          <a:p>
            <a:r>
              <a:rPr lang="en-US" sz="2800" dirty="0" smtClean="0"/>
              <a:t>But if you move out and the landlord rents to someone else, she can then increase the rent before she puts your old dwelling back on the market (called “vacancy decontrol”)</a:t>
            </a:r>
          </a:p>
          <a:p>
            <a:r>
              <a:rPr lang="en-US" sz="2800" dirty="0" smtClean="0"/>
              <a:t>New buildings are often exempted from rent control laws.</a:t>
            </a:r>
            <a:endParaRPr lang="en-US" sz="2800" dirty="0"/>
          </a:p>
        </p:txBody>
      </p:sp>
    </p:spTree>
    <p:extLst>
      <p:ext uri="{BB962C8B-B14F-4D97-AF65-F5344CB8AC3E}">
        <p14:creationId xmlns:p14="http://schemas.microsoft.com/office/powerpoint/2010/main" val="1943788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Rent Control Laws</a:t>
            </a:r>
            <a:endParaRPr lang="en-US" dirty="0"/>
          </a:p>
        </p:txBody>
      </p:sp>
      <p:sp>
        <p:nvSpPr>
          <p:cNvPr id="3" name="Content Placeholder 2"/>
          <p:cNvSpPr>
            <a:spLocks noGrp="1"/>
          </p:cNvSpPr>
          <p:nvPr>
            <p:ph idx="1"/>
          </p:nvPr>
        </p:nvSpPr>
        <p:spPr/>
        <p:txBody>
          <a:bodyPr/>
          <a:lstStyle/>
          <a:p>
            <a:r>
              <a:rPr lang="en-US" dirty="0" smtClean="0"/>
              <a:t>While most rent control laws have this feature (“vacancy decontrol”), some don’t.</a:t>
            </a:r>
          </a:p>
          <a:p>
            <a:r>
              <a:rPr lang="en-US" dirty="0" smtClean="0"/>
              <a:t>Laws that do not allow vacancy decontrol (landlords can’t re-adjust rents when tenants leave) are deemed to be strong rent control.</a:t>
            </a:r>
          </a:p>
          <a:p>
            <a:r>
              <a:rPr lang="en-US" dirty="0" smtClean="0"/>
              <a:t>Strong rent control laws: CA (West Hollywood, Santa Monica, Berkeley, East Palo Alto, Cotati) </a:t>
            </a:r>
          </a:p>
          <a:p>
            <a:r>
              <a:rPr lang="en-US" dirty="0" smtClean="0"/>
              <a:t>But these strong rent control laws are unenforceable since 1996 after the Costa-Hawkins Rental Housing Act.</a:t>
            </a:r>
          </a:p>
          <a:p>
            <a:r>
              <a:rPr lang="en-US" dirty="0" smtClean="0"/>
              <a:t>(More on the CA case during a guest lecture by Brian Asquith, PhD Candidate at the University of California, Irvine. Friday Nov. 20</a:t>
            </a:r>
            <a:r>
              <a:rPr lang="en-US" baseline="30000" dirty="0" smtClean="0"/>
              <a:t>th</a:t>
            </a:r>
            <a:r>
              <a:rPr lang="en-US" dirty="0"/>
              <a:t> </a:t>
            </a:r>
            <a:r>
              <a:rPr lang="en-US" dirty="0" smtClean="0"/>
              <a:t>– “Rent Control and Evictions: Evidence from San Francisco”)</a:t>
            </a:r>
            <a:endParaRPr lang="en-US" dirty="0"/>
          </a:p>
        </p:txBody>
      </p:sp>
    </p:spTree>
    <p:extLst>
      <p:ext uri="{BB962C8B-B14F-4D97-AF65-F5344CB8AC3E}">
        <p14:creationId xmlns:p14="http://schemas.microsoft.com/office/powerpoint/2010/main" val="1378425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economics say about Rent Control?</a:t>
            </a:r>
            <a:endParaRPr lang="en-US" dirty="0"/>
          </a:p>
        </p:txBody>
      </p:sp>
      <p:sp>
        <p:nvSpPr>
          <p:cNvPr id="3" name="Content Placeholder 2"/>
          <p:cNvSpPr>
            <a:spLocks noGrp="1"/>
          </p:cNvSpPr>
          <p:nvPr>
            <p:ph idx="1"/>
          </p:nvPr>
        </p:nvSpPr>
        <p:spPr/>
        <p:txBody>
          <a:bodyPr/>
          <a:lstStyle/>
          <a:p>
            <a:r>
              <a:rPr lang="en-US" dirty="0" smtClean="0"/>
              <a:t>Two types of economics research will help us determine the effects of rent control:</a:t>
            </a:r>
          </a:p>
          <a:p>
            <a:r>
              <a:rPr lang="en-US" dirty="0" smtClean="0"/>
              <a:t>1) Predictions from economic models</a:t>
            </a:r>
          </a:p>
          <a:p>
            <a:r>
              <a:rPr lang="en-US" dirty="0" smtClean="0"/>
              <a:t>2) Empirical evidence (e.g., difference-in-difference statistical studies)</a:t>
            </a:r>
          </a:p>
          <a:p>
            <a:endParaRPr lang="en-US" dirty="0"/>
          </a:p>
          <a:p>
            <a:r>
              <a:rPr lang="en-US" dirty="0" smtClean="0"/>
              <a:t>We will look at both sets of evidence, starting with 1)</a:t>
            </a:r>
            <a:endParaRPr lang="en-US" dirty="0"/>
          </a:p>
        </p:txBody>
      </p:sp>
    </p:spTree>
    <p:extLst>
      <p:ext uri="{BB962C8B-B14F-4D97-AF65-F5344CB8AC3E}">
        <p14:creationId xmlns:p14="http://schemas.microsoft.com/office/powerpoint/2010/main" val="975984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Predictions from Economic Models</a:t>
            </a:r>
            <a:endParaRPr lang="en-US" dirty="0"/>
          </a:p>
        </p:txBody>
      </p:sp>
      <p:sp>
        <p:nvSpPr>
          <p:cNvPr id="3" name="Content Placeholder 2"/>
          <p:cNvSpPr>
            <a:spLocks noGrp="1"/>
          </p:cNvSpPr>
          <p:nvPr>
            <p:ph idx="1"/>
          </p:nvPr>
        </p:nvSpPr>
        <p:spPr/>
        <p:txBody>
          <a:bodyPr/>
          <a:lstStyle/>
          <a:p>
            <a:r>
              <a:rPr lang="en-US" dirty="0" smtClean="0"/>
              <a:t>There are different models of the economy that will generate different predictions of the impact of rent control.</a:t>
            </a:r>
          </a:p>
          <a:p>
            <a:r>
              <a:rPr lang="en-US" dirty="0" smtClean="0"/>
              <a:t>Consider two extremes:</a:t>
            </a:r>
          </a:p>
          <a:p>
            <a:r>
              <a:rPr lang="en-US" dirty="0" smtClean="0"/>
              <a:t>1) Percent competition</a:t>
            </a:r>
          </a:p>
          <a:p>
            <a:r>
              <a:rPr lang="en-US" dirty="0" smtClean="0"/>
              <a:t>2) Monopoly</a:t>
            </a:r>
          </a:p>
          <a:p>
            <a:r>
              <a:rPr lang="en-US" dirty="0" smtClean="0"/>
              <a:t>Under perfect competition, rent control will have adverse consequences, making it undesirable.</a:t>
            </a:r>
          </a:p>
          <a:p>
            <a:r>
              <a:rPr lang="en-US" dirty="0" smtClean="0"/>
              <a:t>Under a monopoly, there is a greater likelihood for beneficial outcomes.</a:t>
            </a:r>
            <a:endParaRPr lang="en-US" dirty="0"/>
          </a:p>
        </p:txBody>
      </p:sp>
    </p:spTree>
    <p:extLst>
      <p:ext uri="{BB962C8B-B14F-4D97-AF65-F5344CB8AC3E}">
        <p14:creationId xmlns:p14="http://schemas.microsoft.com/office/powerpoint/2010/main" val="1883838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Rent Control under Perfect Competition</a:t>
            </a:r>
            <a:endParaRPr lang="en-US" dirty="0"/>
          </a:p>
        </p:txBody>
      </p:sp>
      <p:sp>
        <p:nvSpPr>
          <p:cNvPr id="3" name="Content Placeholder 2"/>
          <p:cNvSpPr>
            <a:spLocks noGrp="1"/>
          </p:cNvSpPr>
          <p:nvPr>
            <p:ph idx="1"/>
          </p:nvPr>
        </p:nvSpPr>
        <p:spPr/>
        <p:txBody>
          <a:bodyPr/>
          <a:lstStyle/>
          <a:p>
            <a:r>
              <a:rPr lang="en-US" sz="2800" dirty="0" smtClean="0"/>
              <a:t>Under perfect competition, the market is extremely competitive.</a:t>
            </a:r>
          </a:p>
          <a:p>
            <a:r>
              <a:rPr lang="en-US" sz="2800" dirty="0" smtClean="0"/>
              <a:t>No firms have market power.</a:t>
            </a:r>
          </a:p>
          <a:p>
            <a:r>
              <a:rPr lang="en-US" sz="2800" dirty="0" smtClean="0"/>
              <a:t>No consumers have market power.</a:t>
            </a:r>
          </a:p>
          <a:p>
            <a:r>
              <a:rPr lang="en-US" sz="2800" dirty="0" smtClean="0"/>
              <a:t>Market price is determined by supply and demand and is exogenous.</a:t>
            </a:r>
          </a:p>
          <a:p>
            <a:endParaRPr lang="en-US" dirty="0"/>
          </a:p>
        </p:txBody>
      </p:sp>
    </p:spTree>
    <p:extLst>
      <p:ext uri="{BB962C8B-B14F-4D97-AF65-F5344CB8AC3E}">
        <p14:creationId xmlns:p14="http://schemas.microsoft.com/office/powerpoint/2010/main" val="118520389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183</TotalTime>
  <Words>1605</Words>
  <Application>Microsoft Macintosh PowerPoint</Application>
  <PresentationFormat>Widescreen</PresentationFormat>
  <Paragraphs>136</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Calibri</vt:lpstr>
      <vt:lpstr>Calibri Light</vt:lpstr>
      <vt:lpstr>Cambria Math</vt:lpstr>
      <vt:lpstr>Retrospect</vt:lpstr>
      <vt:lpstr>Rent Control</vt:lpstr>
      <vt:lpstr>In this chapter (Ch 7)</vt:lpstr>
      <vt:lpstr>Why Housing Policy?</vt:lpstr>
      <vt:lpstr>Would Rent Control Help?</vt:lpstr>
      <vt:lpstr>Types of Rent Control Laws</vt:lpstr>
      <vt:lpstr>Types of Rent Control Laws</vt:lpstr>
      <vt:lpstr>What does economics say about Rent Control?</vt:lpstr>
      <vt:lpstr>Predictions from Economic Models</vt:lpstr>
      <vt:lpstr>Rent Control under Perfect Competition</vt:lpstr>
      <vt:lpstr>Long Run vs Short Run</vt:lpstr>
      <vt:lpstr>Long Run vs Short Run</vt:lpstr>
      <vt:lpstr>Long Run vs Short Run</vt:lpstr>
      <vt:lpstr>Addition of Rent Control</vt:lpstr>
      <vt:lpstr>Short Run Effect</vt:lpstr>
      <vt:lpstr>Long Run Effect</vt:lpstr>
      <vt:lpstr>Short vs Long Run Shortage</vt:lpstr>
      <vt:lpstr>Quality of Housing</vt:lpstr>
      <vt:lpstr>Allocation of Housing</vt:lpstr>
      <vt:lpstr>Illegal Fees or Side Payments</vt:lpstr>
      <vt:lpstr>Discrimination</vt:lpstr>
      <vt:lpstr>Inefficient Allocation</vt:lpstr>
      <vt:lpstr>Do Poor Families Benefit?</vt:lpstr>
      <vt:lpstr>Inefficient Mobility</vt:lpstr>
      <vt:lpstr>Effects of Rent Control Under a Monopoly</vt:lpstr>
      <vt:lpstr>Monopoly (or when any firm has market power)</vt:lpstr>
      <vt:lpstr>Monopoly – Application of Rent Control</vt:lpstr>
      <vt:lpstr>Which model makes the most sense?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Housing Policies</dc:title>
  <dc:creator>Button, Patrick J</dc:creator>
  <cp:lastModifiedBy>Button, Patrick J</cp:lastModifiedBy>
  <cp:revision>46</cp:revision>
  <dcterms:created xsi:type="dcterms:W3CDTF">2015-10-28T17:07:49Z</dcterms:created>
  <dcterms:modified xsi:type="dcterms:W3CDTF">2015-10-30T00:41:21Z</dcterms:modified>
</cp:coreProperties>
</file>

<file path=docProps/thumbnail.jpeg>
</file>